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70" r:id="rId4"/>
    <p:sldId id="271" r:id="rId5"/>
    <p:sldId id="258" r:id="rId6"/>
    <p:sldId id="259" r:id="rId7"/>
    <p:sldId id="260" r:id="rId8"/>
    <p:sldId id="285" r:id="rId9"/>
    <p:sldId id="286" r:id="rId10"/>
    <p:sldId id="263" r:id="rId11"/>
    <p:sldId id="284" r:id="rId12"/>
    <p:sldId id="287" r:id="rId13"/>
    <p:sldId id="266" r:id="rId14"/>
    <p:sldId id="267" r:id="rId15"/>
    <p:sldId id="268" r:id="rId16"/>
    <p:sldId id="269" r:id="rId17"/>
    <p:sldId id="272" r:id="rId18"/>
    <p:sldId id="273" r:id="rId19"/>
    <p:sldId id="274" r:id="rId20"/>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12">
          <p15:clr>
            <a:srgbClr val="A4A3A4"/>
          </p15:clr>
        </p15:guide>
        <p15:guide id="2" pos="29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7424" autoAdjust="0"/>
  </p:normalViewPr>
  <p:slideViewPr>
    <p:cSldViewPr>
      <p:cViewPr varScale="1">
        <p:scale>
          <a:sx n="102" d="100"/>
          <a:sy n="102" d="100"/>
        </p:scale>
        <p:origin x="1908" y="96"/>
      </p:cViewPr>
      <p:guideLst>
        <p:guide orient="horz" pos="2160"/>
        <p:guide pos="2880"/>
      </p:guideLst>
    </p:cSldViewPr>
  </p:slideViewPr>
  <p:notesTextViewPr>
    <p:cViewPr>
      <p:scale>
        <a:sx n="125" d="100"/>
        <a:sy n="125" d="100"/>
      </p:scale>
      <p:origin x="0" y="0"/>
    </p:cViewPr>
  </p:notesTextViewPr>
  <p:notesViewPr>
    <p:cSldViewPr>
      <p:cViewPr varScale="1">
        <p:scale>
          <a:sx n="89" d="100"/>
          <a:sy n="89" d="100"/>
        </p:scale>
        <p:origin x="-1440" y="-77"/>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FA7B7076-8025-48B9-9BA6-6E3DE947D2DD}" type="datetimeFigureOut">
              <a:rPr lang="en-US" smtClean="0"/>
              <a:pPr/>
              <a:t>6/28/2016</a:t>
            </a:fld>
            <a:endParaRPr lang="en-US" dirty="0"/>
          </a:p>
        </p:txBody>
      </p:sp>
      <p:sp>
        <p:nvSpPr>
          <p:cNvPr id="4" name="Footer Placeholder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8A4A3F5E-354D-42C4-BA45-EFDF6F0A99CB}" type="slidenum">
              <a:rPr lang="en-US" smtClean="0"/>
              <a:pPr/>
              <a:t>‹#›</a:t>
            </a:fld>
            <a:endParaRPr lang="en-US" dirty="0"/>
          </a:p>
        </p:txBody>
      </p:sp>
    </p:spTree>
    <p:extLst>
      <p:ext uri="{BB962C8B-B14F-4D97-AF65-F5344CB8AC3E}">
        <p14:creationId xmlns:p14="http://schemas.microsoft.com/office/powerpoint/2010/main" val="694894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541" y="0"/>
            <a:ext cx="4033943" cy="351155"/>
          </a:xfrm>
          <a:prstGeom prst="rect">
            <a:avLst/>
          </a:prstGeom>
        </p:spPr>
        <p:txBody>
          <a:bodyPr vert="horz" lIns="93324" tIns="46662" rIns="93324" bIns="46662" rtlCol="0"/>
          <a:lstStyle>
            <a:lvl1pPr algn="r">
              <a:defRPr sz="1200"/>
            </a:lvl1pPr>
          </a:lstStyle>
          <a:p>
            <a:fld id="{D077D0B2-33F1-40DF-B798-76FD7A38751F}" type="datetimeFigureOut">
              <a:rPr lang="en-US" smtClean="0"/>
              <a:pPr/>
              <a:t>6/28/2016</a:t>
            </a:fld>
            <a:endParaRPr lang="en-US" dirty="0"/>
          </a:p>
        </p:txBody>
      </p:sp>
      <p:sp>
        <p:nvSpPr>
          <p:cNvPr id="4" name="Slide Image Placeholder 3"/>
          <p:cNvSpPr>
            <a:spLocks noGrp="1" noRot="1" noChangeAspect="1"/>
          </p:cNvSpPr>
          <p:nvPr>
            <p:ph type="sldImg" idx="2"/>
          </p:nvPr>
        </p:nvSpPr>
        <p:spPr>
          <a:xfrm>
            <a:off x="2900363" y="527050"/>
            <a:ext cx="3509962" cy="263366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70320"/>
            <a:ext cx="4033943" cy="3511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541" y="6670320"/>
            <a:ext cx="4033943" cy="351155"/>
          </a:xfrm>
          <a:prstGeom prst="rect">
            <a:avLst/>
          </a:prstGeom>
        </p:spPr>
        <p:txBody>
          <a:bodyPr vert="horz" lIns="93324" tIns="46662" rIns="93324" bIns="46662" rtlCol="0" anchor="b"/>
          <a:lstStyle>
            <a:lvl1pPr algn="r">
              <a:defRPr sz="1200"/>
            </a:lvl1pPr>
          </a:lstStyle>
          <a:p>
            <a:fld id="{6F5DDC3E-D71E-43C0-A451-5B843F3E2C59}" type="slidenum">
              <a:rPr lang="en-US" smtClean="0"/>
              <a:pPr/>
              <a:t>‹#›</a:t>
            </a:fld>
            <a:endParaRPr lang="en-US" dirty="0"/>
          </a:p>
        </p:txBody>
      </p:sp>
    </p:spTree>
    <p:extLst>
      <p:ext uri="{BB962C8B-B14F-4D97-AF65-F5344CB8AC3E}">
        <p14:creationId xmlns:p14="http://schemas.microsoft.com/office/powerpoint/2010/main" val="382216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Cayuse SP replaces the Transmittal Form. Starting</a:t>
            </a:r>
            <a:r>
              <a:rPr lang="en-US" baseline="0" dirty="0" smtClean="0"/>
              <a:t> a record in SP is the beginning of a proposal file that will follow through from submission to award and beyond. The PI, Grants Administrators , SPA and GCA will be able to access the record. </a:t>
            </a:r>
          </a:p>
          <a:p>
            <a:endParaRPr lang="en-US" baseline="0" dirty="0" smtClean="0"/>
          </a:p>
          <a:p>
            <a:r>
              <a:rPr lang="en-US" baseline="0" dirty="0" smtClean="0"/>
              <a:t>This training will be for SP only. We will conduct 424 training after SP is implemented.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a:t>
            </a:fld>
            <a:endParaRPr lang="en-US" dirty="0"/>
          </a:p>
        </p:txBody>
      </p:sp>
    </p:spTree>
    <p:extLst>
      <p:ext uri="{BB962C8B-B14F-4D97-AF65-F5344CB8AC3E}">
        <p14:creationId xmlns:p14="http://schemas.microsoft.com/office/powerpoint/2010/main" val="411201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feature allows you to include all </a:t>
            </a:r>
            <a:r>
              <a:rPr lang="en-US" baseline="0" dirty="0" smtClean="0"/>
              <a:t>subcontractors and starts a record for each sub. Makes for better data collection and more transparency than current practices.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10</a:t>
            </a:fld>
            <a:endParaRPr lang="en-US"/>
          </a:p>
        </p:txBody>
      </p:sp>
    </p:spTree>
    <p:extLst>
      <p:ext uri="{BB962C8B-B14F-4D97-AF65-F5344CB8AC3E}">
        <p14:creationId xmlns:p14="http://schemas.microsoft.com/office/powerpoint/2010/main" val="324745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a:t>
            </a:r>
            <a:r>
              <a:rPr lang="en-US" baseline="0" dirty="0" smtClean="0"/>
              <a:t> addresses Export Control issues. Mandatory responses keep people from skipping this</a:t>
            </a:r>
          </a:p>
          <a:p>
            <a:r>
              <a:rPr lang="en-US" baseline="0" dirty="0" smtClean="0"/>
              <a:t>Section.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11</a:t>
            </a:fld>
            <a:endParaRPr lang="en-US"/>
          </a:p>
        </p:txBody>
      </p:sp>
    </p:spTree>
    <p:extLst>
      <p:ext uri="{BB962C8B-B14F-4D97-AF65-F5344CB8AC3E}">
        <p14:creationId xmlns:p14="http://schemas.microsoft.com/office/powerpoint/2010/main" val="411213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a:t>
            </a:r>
            <a:r>
              <a:rPr lang="en-US" baseline="0" dirty="0" smtClean="0"/>
              <a:t> issues are of increasing importance to universities. This screen captures data related to those concerns. </a:t>
            </a:r>
          </a:p>
          <a:p>
            <a:r>
              <a:rPr lang="en-US" baseline="0" dirty="0" smtClean="0"/>
              <a:t>Once again, mandatory fields make people think about these issues.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12</a:t>
            </a:fld>
            <a:endParaRPr lang="en-US"/>
          </a:p>
        </p:txBody>
      </p:sp>
    </p:spTree>
    <p:extLst>
      <p:ext uri="{BB962C8B-B14F-4D97-AF65-F5344CB8AC3E}">
        <p14:creationId xmlns:p14="http://schemas.microsoft.com/office/powerpoint/2010/main" val="12932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for</a:t>
            </a:r>
            <a:r>
              <a:rPr lang="en-US" baseline="0" dirty="0" smtClean="0"/>
              <a:t> our SP system only. Replaces the abstract text box on the Transmittal Form. Not the same as an abstract to be included within the proposal to the agency. </a:t>
            </a:r>
          </a:p>
          <a:p>
            <a:endParaRPr lang="en-US" baseline="0" dirty="0" smtClean="0"/>
          </a:p>
          <a:p>
            <a:r>
              <a:rPr lang="en-US" baseline="0" dirty="0" smtClean="0"/>
              <a:t>Item 3 uses CIP codes and a dropdown list to classify the type of project. This collects info that is useful in tracking USA research expertise.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13</a:t>
            </a:fld>
            <a:endParaRPr lang="en-US"/>
          </a:p>
        </p:txBody>
      </p:sp>
    </p:spTree>
    <p:extLst>
      <p:ext uri="{BB962C8B-B14F-4D97-AF65-F5344CB8AC3E}">
        <p14:creationId xmlns:p14="http://schemas.microsoft.com/office/powerpoint/2010/main" val="29072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Proposal Attachments</a:t>
            </a:r>
            <a:r>
              <a:rPr lang="en-US" baseline="0" dirty="0" smtClean="0"/>
              <a:t> can be cataloged by type and added here for all to review. </a:t>
            </a:r>
          </a:p>
          <a:p>
            <a:r>
              <a:rPr lang="en-US" baseline="0" dirty="0" smtClean="0"/>
              <a:t>Use the dropdown list for “Document Type” for each attachment. </a:t>
            </a:r>
          </a:p>
          <a:p>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14</a:t>
            </a:fld>
            <a:endParaRPr lang="en-US"/>
          </a:p>
        </p:txBody>
      </p:sp>
    </p:spTree>
    <p:extLst>
      <p:ext uri="{BB962C8B-B14F-4D97-AF65-F5344CB8AC3E}">
        <p14:creationId xmlns:p14="http://schemas.microsoft.com/office/powerpoint/2010/main" val="294085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is to build</a:t>
            </a:r>
            <a:r>
              <a:rPr lang="en-US" baseline="0" dirty="0" smtClean="0"/>
              <a:t> the Routing Order for approvals in place of physical signatures on Transmittal Forms. PI, Co-PI,. Department Chair, Dean, etc. Routing is automatic depending upon research team composition, but can be customized. Approvals are done via log-in. </a:t>
            </a:r>
          </a:p>
          <a:p>
            <a:r>
              <a:rPr lang="en-US" baseline="0" dirty="0" smtClean="0"/>
              <a:t>USA has set routing as non-sequential. Approvals do not necessarily have to be done in hierarchical order.  </a:t>
            </a:r>
          </a:p>
          <a:p>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15</a:t>
            </a:fld>
            <a:endParaRPr lang="en-US" dirty="0"/>
          </a:p>
        </p:txBody>
      </p:sp>
    </p:spTree>
    <p:extLst>
      <p:ext uri="{BB962C8B-B14F-4D97-AF65-F5344CB8AC3E}">
        <p14:creationId xmlns:p14="http://schemas.microsoft.com/office/powerpoint/2010/main" val="4065021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Submission</a:t>
            </a:r>
            <a:r>
              <a:rPr lang="en-US" baseline="0" dirty="0" smtClean="0"/>
              <a:t> Notes </a:t>
            </a:r>
          </a:p>
          <a:p>
            <a:r>
              <a:rPr lang="en-US" baseline="0" dirty="0" smtClean="0"/>
              <a:t>Add notes to deal with any special circumstances or unusual conditions that require further explanation.  </a:t>
            </a:r>
          </a:p>
          <a:p>
            <a:r>
              <a:rPr lang="en-US" baseline="0" dirty="0" smtClean="0"/>
              <a:t>A proposal can have multiple notes.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16</a:t>
            </a:fld>
            <a:endParaRPr lang="en-US" dirty="0"/>
          </a:p>
        </p:txBody>
      </p:sp>
    </p:spTree>
    <p:extLst>
      <p:ext uri="{BB962C8B-B14F-4D97-AF65-F5344CB8AC3E}">
        <p14:creationId xmlns:p14="http://schemas.microsoft.com/office/powerpoint/2010/main" val="332911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Proposal Administration screen</a:t>
            </a:r>
            <a:r>
              <a:rPr lang="en-US" baseline="0" dirty="0" smtClean="0"/>
              <a:t> to show the progress. Note how SP tracks all transactions and changes.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17</a:t>
            </a:fld>
            <a:endParaRPr lang="en-US" dirty="0"/>
          </a:p>
        </p:txBody>
      </p:sp>
    </p:spTree>
    <p:extLst>
      <p:ext uri="{BB962C8B-B14F-4D97-AF65-F5344CB8AC3E}">
        <p14:creationId xmlns:p14="http://schemas.microsoft.com/office/powerpoint/2010/main" val="394728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the proposal record becomes</a:t>
            </a:r>
            <a:r>
              <a:rPr lang="en-US" baseline="0" dirty="0" smtClean="0"/>
              <a:t> the Award record. </a:t>
            </a:r>
          </a:p>
          <a:p>
            <a:r>
              <a:rPr lang="en-US" dirty="0" smtClean="0"/>
              <a:t>The proposal and award are paired and be</a:t>
            </a:r>
            <a:r>
              <a:rPr lang="en-US" baseline="0" dirty="0" smtClean="0"/>
              <a:t>comes a </a:t>
            </a:r>
            <a:r>
              <a:rPr lang="en-US" dirty="0" smtClean="0"/>
              <a:t>“Project” </a:t>
            </a:r>
          </a:p>
          <a:p>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18</a:t>
            </a:fld>
            <a:endParaRPr lang="en-US" dirty="0"/>
          </a:p>
        </p:txBody>
      </p:sp>
    </p:spTree>
    <p:extLst>
      <p:ext uri="{BB962C8B-B14F-4D97-AF65-F5344CB8AC3E}">
        <p14:creationId xmlns:p14="http://schemas.microsoft.com/office/powerpoint/2010/main" val="206854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a:t>
            </a:r>
            <a:r>
              <a:rPr lang="en-US" baseline="0" dirty="0" smtClean="0"/>
              <a:t> to input award information. SP budgets can be edited here based on the award (if different)</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19</a:t>
            </a:fld>
            <a:endParaRPr lang="en-US" dirty="0"/>
          </a:p>
        </p:txBody>
      </p:sp>
    </p:spTree>
    <p:extLst>
      <p:ext uri="{BB962C8B-B14F-4D97-AF65-F5344CB8AC3E}">
        <p14:creationId xmlns:p14="http://schemas.microsoft.com/office/powerpoint/2010/main" val="168817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SP user will have an account. Grants Administrators will</a:t>
            </a:r>
            <a:r>
              <a:rPr lang="en-US" baseline="0" dirty="0" smtClean="0"/>
              <a:t> have access to all proposals from a PI in their College or Department.</a:t>
            </a:r>
          </a:p>
          <a:p>
            <a:r>
              <a:rPr lang="en-US" baseline="0" dirty="0" smtClean="0"/>
              <a:t>Use your USA employee “J” number to log in to the training site. The password is usa123 </a:t>
            </a:r>
          </a:p>
          <a:p>
            <a:endParaRPr lang="en-US" baseline="0" dirty="0" smtClean="0"/>
          </a:p>
          <a:p>
            <a:r>
              <a:rPr lang="en-US" baseline="0" dirty="0" smtClean="0"/>
              <a:t>“Start new Proposal” will begin a new record. Records remain in the system even if they never advance to routing. </a:t>
            </a:r>
          </a:p>
          <a:p>
            <a:r>
              <a:rPr lang="en-US" baseline="0" dirty="0" smtClean="0"/>
              <a:t>“My Proposals” is a listing of all your proposals (PI)</a:t>
            </a:r>
          </a:p>
          <a:p>
            <a:r>
              <a:rPr lang="en-US" baseline="0" dirty="0" smtClean="0"/>
              <a:t>“Proposals in my Unit” allows a Grants Administrator or Dept. Chair to view all proposal in that unit. </a:t>
            </a:r>
          </a:p>
          <a:p>
            <a:r>
              <a:rPr lang="en-US" baseline="0" dirty="0" smtClean="0"/>
              <a:t>“Preliminary Fund Request Inbox” is an SP feature to replace our Preliminary Account Request process.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2</a:t>
            </a:fld>
            <a:endParaRPr lang="en-US" dirty="0"/>
          </a:p>
        </p:txBody>
      </p:sp>
    </p:spTree>
    <p:extLst>
      <p:ext uri="{BB962C8B-B14F-4D97-AF65-F5344CB8AC3E}">
        <p14:creationId xmlns:p14="http://schemas.microsoft.com/office/powerpoint/2010/main" val="28949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listing of all proposals in the system. New terminology:  “</a:t>
            </a:r>
            <a:r>
              <a:rPr lang="en-US" dirty="0" err="1" smtClean="0"/>
              <a:t>Unsubmitted</a:t>
            </a:r>
            <a:r>
              <a:rPr lang="en-US" dirty="0" smtClean="0"/>
              <a:t>” means the proposal is still with the PI. “Submitted” means</a:t>
            </a:r>
            <a:r>
              <a:rPr lang="en-US" baseline="0" dirty="0" smtClean="0"/>
              <a:t> the PI has released the proposal to the routing chain for approval. This does NOT mean the proposal has been submitted to the Sponsor.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3</a:t>
            </a:fld>
            <a:endParaRPr lang="en-US"/>
          </a:p>
        </p:txBody>
      </p:sp>
    </p:spTree>
    <p:extLst>
      <p:ext uri="{BB962C8B-B14F-4D97-AF65-F5344CB8AC3E}">
        <p14:creationId xmlns:p14="http://schemas.microsoft.com/office/powerpoint/2010/main" val="281919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“Award” is a</a:t>
            </a:r>
            <a:r>
              <a:rPr lang="en-US" baseline="0" dirty="0" smtClean="0"/>
              <a:t> funded proposal. </a:t>
            </a:r>
            <a:r>
              <a:rPr lang="en-US" dirty="0" smtClean="0"/>
              <a:t>When</a:t>
            </a:r>
            <a:r>
              <a:rPr lang="en-US" baseline="0" dirty="0" smtClean="0"/>
              <a:t> a proposal becomes an “Award” it gets a new number in SP, but it remains paired with the original proposal so all users can view the proposal number and the award number. </a:t>
            </a:r>
          </a:p>
          <a:p>
            <a:r>
              <a:rPr lang="en-US" baseline="0" dirty="0" smtClean="0"/>
              <a:t>Any member of the Research Team will have access to the award screen.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4</a:t>
            </a:fld>
            <a:endParaRPr lang="en-US"/>
          </a:p>
        </p:txBody>
      </p:sp>
    </p:spTree>
    <p:extLst>
      <p:ext uri="{BB962C8B-B14F-4D97-AF65-F5344CB8AC3E}">
        <p14:creationId xmlns:p14="http://schemas.microsoft.com/office/powerpoint/2010/main" val="272983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start screen for an SP proposal and replaces the USA Transmittal Form. All mandatory</a:t>
            </a:r>
            <a:r>
              <a:rPr lang="en-US" baseline="0" dirty="0" smtClean="0"/>
              <a:t> fields must be addressed for the proposal to move forward in the system. Once this page is completed and saved, SP creates a proposal number. </a:t>
            </a:r>
          </a:p>
          <a:p>
            <a:endParaRPr lang="en-US" baseline="0" dirty="0" smtClean="0"/>
          </a:p>
          <a:p>
            <a:r>
              <a:rPr lang="en-US" baseline="0" dirty="0" smtClean="0"/>
              <a:t>Change in Terminology/Practice: the “Sponsor” is the agency or office that will be receiving the proposal. The “Prime Funding Agency” is the agency or office that will provide the funds for the project. When searching the list for “Sponsor” and for “Prime Funding Agency” in SP you are searching the same list. </a:t>
            </a:r>
          </a:p>
          <a:p>
            <a:endParaRPr lang="en-US" baseline="0" dirty="0" smtClean="0"/>
          </a:p>
          <a:p>
            <a:r>
              <a:rPr lang="en-US" baseline="0" dirty="0" smtClean="0"/>
              <a:t>For “Short Project Name” use PI last name-prime funding agency-proposal due date. (Smith NIH 09/30/2016)  </a:t>
            </a:r>
          </a:p>
        </p:txBody>
      </p:sp>
      <p:sp>
        <p:nvSpPr>
          <p:cNvPr id="4" name="Slide Number Placeholder 3"/>
          <p:cNvSpPr>
            <a:spLocks noGrp="1"/>
          </p:cNvSpPr>
          <p:nvPr>
            <p:ph type="sldNum" sz="quarter" idx="10"/>
          </p:nvPr>
        </p:nvSpPr>
        <p:spPr/>
        <p:txBody>
          <a:bodyPr/>
          <a:lstStyle/>
          <a:p>
            <a:fld id="{6F5DDC3E-D71E-43C0-A451-5B843F3E2C59}" type="slidenum">
              <a:rPr lang="en-US" smtClean="0"/>
              <a:pPr/>
              <a:t>5</a:t>
            </a:fld>
            <a:endParaRPr lang="en-US"/>
          </a:p>
        </p:txBody>
      </p:sp>
    </p:spTree>
    <p:extLst>
      <p:ext uri="{BB962C8B-B14F-4D97-AF65-F5344CB8AC3E}">
        <p14:creationId xmlns:p14="http://schemas.microsoft.com/office/powerpoint/2010/main" val="188099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is for</a:t>
            </a:r>
            <a:r>
              <a:rPr lang="en-US" baseline="0" dirty="0" smtClean="0"/>
              <a:t> building the research team. You can search &amp; click from PI profiles rather than having to type in the info person-by-person. </a:t>
            </a:r>
          </a:p>
          <a:p>
            <a:r>
              <a:rPr lang="en-US" baseline="0" dirty="0" smtClean="0"/>
              <a:t>New terminology: Lead Principal Investigator (one and only one) (NIH contact PI)</a:t>
            </a:r>
          </a:p>
          <a:p>
            <a:r>
              <a:rPr lang="en-US" baseline="0" dirty="0" smtClean="0"/>
              <a:t>What we used to call Co-PI or Faculty are now titled “Investigator.” Note this is for SP records only, the proposal being submitted to the agency may use the Co-PI or Co-Investigator or Other Faculty terminology.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6</a:t>
            </a:fld>
            <a:endParaRPr lang="en-US"/>
          </a:p>
        </p:txBody>
      </p:sp>
    </p:spTree>
    <p:extLst>
      <p:ext uri="{BB962C8B-B14F-4D97-AF65-F5344CB8AC3E}">
        <p14:creationId xmlns:p14="http://schemas.microsoft.com/office/powerpoint/2010/main" val="250210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system allow</a:t>
            </a:r>
            <a:r>
              <a:rPr lang="en-US" baseline="0" dirty="0" smtClean="0"/>
              <a:t>s you to build the budget in SP. Many features can be customized to autofill data. </a:t>
            </a:r>
          </a:p>
          <a:p>
            <a:r>
              <a:rPr lang="en-US" baseline="0" dirty="0" smtClean="0"/>
              <a:t>We recommend that you always do the detailed budgets. </a:t>
            </a:r>
          </a:p>
          <a:p>
            <a:r>
              <a:rPr lang="en-US" baseline="0" dirty="0" smtClean="0"/>
              <a:t>Establishing  the budget periods and the appropriate F&amp;A rates first allows SP to autofill. </a:t>
            </a:r>
          </a:p>
          <a:p>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7</a:t>
            </a:fld>
            <a:endParaRPr lang="en-US"/>
          </a:p>
        </p:txBody>
      </p:sp>
    </p:spTree>
    <p:extLst>
      <p:ext uri="{BB962C8B-B14F-4D97-AF65-F5344CB8AC3E}">
        <p14:creationId xmlns:p14="http://schemas.microsoft.com/office/powerpoint/2010/main" val="90286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FCOI. This screen collects</a:t>
            </a:r>
            <a:r>
              <a:rPr lang="en-US" baseline="0" dirty="0" smtClean="0"/>
              <a:t> data similar to the FCOI section on the Green Sheets. </a:t>
            </a:r>
          </a:p>
          <a:p>
            <a:r>
              <a:rPr lang="en-US" baseline="0" dirty="0" smtClean="0"/>
              <a:t>Mandatory fields will prevent the PI from skipping questions.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8</a:t>
            </a:fld>
            <a:endParaRPr lang="en-US"/>
          </a:p>
        </p:txBody>
      </p:sp>
    </p:spTree>
    <p:extLst>
      <p:ext uri="{BB962C8B-B14F-4D97-AF65-F5344CB8AC3E}">
        <p14:creationId xmlns:p14="http://schemas.microsoft.com/office/powerpoint/2010/main" val="410036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collects data</a:t>
            </a:r>
            <a:r>
              <a:rPr lang="en-US" baseline="0" dirty="0" smtClean="0"/>
              <a:t> similar to that in the Compliance Review section of the Green Sheets. </a:t>
            </a:r>
            <a:endParaRPr lang="en-US" dirty="0"/>
          </a:p>
        </p:txBody>
      </p:sp>
      <p:sp>
        <p:nvSpPr>
          <p:cNvPr id="4" name="Slide Number Placeholder 3"/>
          <p:cNvSpPr>
            <a:spLocks noGrp="1"/>
          </p:cNvSpPr>
          <p:nvPr>
            <p:ph type="sldNum" sz="quarter" idx="10"/>
          </p:nvPr>
        </p:nvSpPr>
        <p:spPr/>
        <p:txBody>
          <a:bodyPr/>
          <a:lstStyle/>
          <a:p>
            <a:fld id="{6F5DDC3E-D71E-43C0-A451-5B843F3E2C59}" type="slidenum">
              <a:rPr lang="en-US" smtClean="0"/>
              <a:pPr/>
              <a:t>9</a:t>
            </a:fld>
            <a:endParaRPr lang="en-US"/>
          </a:p>
        </p:txBody>
      </p:sp>
    </p:spTree>
    <p:extLst>
      <p:ext uri="{BB962C8B-B14F-4D97-AF65-F5344CB8AC3E}">
        <p14:creationId xmlns:p14="http://schemas.microsoft.com/office/powerpoint/2010/main" val="378940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B6A76A-23A3-46F8-B444-268F2A762FF8}" type="datetimeFigureOut">
              <a:rPr lang="en-US" smtClean="0"/>
              <a:pPr/>
              <a:t>6/28/2016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5218A4-8355-4F35-BD13-BD7DEC1AE21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6A76A-23A3-46F8-B444-268F2A762FF8}" type="datetimeFigureOut">
              <a:rPr lang="en-US" smtClean="0"/>
              <a:pPr/>
              <a:t>6/28/2016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218A4-8355-4F35-BD13-BD7DEC1AE21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t="15979" r="64813" b="12113"/>
          <a:stretch>
            <a:fillRect/>
          </a:stretch>
        </p:blipFill>
        <p:spPr bwMode="auto">
          <a:xfrm>
            <a:off x="457200" y="1524000"/>
            <a:ext cx="8001000" cy="4800600"/>
          </a:xfrm>
          <a:prstGeom prst="rect">
            <a:avLst/>
          </a:prstGeom>
          <a:noFill/>
          <a:ln w="9525">
            <a:noFill/>
            <a:miter lim="800000"/>
            <a:headEnd/>
            <a:tailEnd/>
          </a:ln>
        </p:spPr>
      </p:pic>
      <p:sp>
        <p:nvSpPr>
          <p:cNvPr id="3" name="Rounded Rectangle 2"/>
          <p:cNvSpPr/>
          <p:nvPr/>
        </p:nvSpPr>
        <p:spPr>
          <a:xfrm>
            <a:off x="762000" y="4419600"/>
            <a:ext cx="2362200" cy="6858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Rounded Rectangle 3"/>
          <p:cNvSpPr/>
          <p:nvPr/>
        </p:nvSpPr>
        <p:spPr>
          <a:xfrm>
            <a:off x="7239000" y="3048000"/>
            <a:ext cx="533400" cy="121919"/>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1297" r="62840" b="17992"/>
          <a:stretch>
            <a:fillRect/>
          </a:stretch>
        </p:blipFill>
        <p:spPr bwMode="auto">
          <a:xfrm>
            <a:off x="381000" y="1143000"/>
            <a:ext cx="8382000" cy="5181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7778" r="53636" b="6667"/>
          <a:stretch>
            <a:fillRect/>
          </a:stretch>
        </p:blipFill>
        <p:spPr bwMode="auto">
          <a:xfrm>
            <a:off x="304800" y="838200"/>
            <a:ext cx="7924800" cy="5334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t="22222" r="56363" b="12222"/>
          <a:stretch>
            <a:fillRect/>
          </a:stretch>
        </p:blipFill>
        <p:spPr bwMode="auto">
          <a:xfrm>
            <a:off x="228600" y="762000"/>
            <a:ext cx="8636000" cy="5257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cstate="print"/>
          <a:srcRect t="15295" r="47222" b="6839"/>
          <a:stretch>
            <a:fillRect/>
          </a:stretch>
        </p:blipFill>
        <p:spPr bwMode="auto">
          <a:xfrm>
            <a:off x="304800" y="1524000"/>
            <a:ext cx="8160514" cy="4267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2270" r="47465" b="18828"/>
          <a:stretch>
            <a:fillRect/>
          </a:stretch>
        </p:blipFill>
        <p:spPr bwMode="auto">
          <a:xfrm>
            <a:off x="304800" y="990600"/>
            <a:ext cx="8610600" cy="5410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2134" r="58227" b="18828"/>
          <a:stretch>
            <a:fillRect/>
          </a:stretch>
        </p:blipFill>
        <p:spPr bwMode="auto">
          <a:xfrm>
            <a:off x="762000" y="685800"/>
            <a:ext cx="7772400" cy="5334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3389" r="66811" b="20084"/>
          <a:stretch>
            <a:fillRect/>
          </a:stretch>
        </p:blipFill>
        <p:spPr bwMode="auto">
          <a:xfrm>
            <a:off x="609600" y="990600"/>
            <a:ext cx="7848600" cy="5410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3" cstate="print"/>
          <a:srcRect t="15708" r="52846" b="4445"/>
          <a:stretch>
            <a:fillRect/>
          </a:stretch>
        </p:blipFill>
        <p:spPr bwMode="auto">
          <a:xfrm>
            <a:off x="381000" y="1219200"/>
            <a:ext cx="7668911" cy="4648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t="17292" r="54640" b="10657"/>
          <a:stretch>
            <a:fillRect/>
          </a:stretch>
        </p:blipFill>
        <p:spPr bwMode="auto">
          <a:xfrm>
            <a:off x="304800" y="990600"/>
            <a:ext cx="8686800" cy="5410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t="15153" r="58227" b="7401"/>
          <a:stretch>
            <a:fillRect/>
          </a:stretch>
        </p:blipFill>
        <p:spPr bwMode="auto">
          <a:xfrm>
            <a:off x="457200" y="533400"/>
            <a:ext cx="8153400" cy="5562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t="15583" r="60790" b="26879"/>
          <a:stretch>
            <a:fillRect/>
          </a:stretch>
        </p:blipFill>
        <p:spPr bwMode="auto">
          <a:xfrm>
            <a:off x="762000" y="1447800"/>
            <a:ext cx="7772400" cy="4419600"/>
          </a:xfrm>
          <a:prstGeom prst="rect">
            <a:avLst/>
          </a:prstGeom>
          <a:noFill/>
          <a:ln w="9525">
            <a:noFill/>
            <a:miter lim="800000"/>
            <a:headEnd/>
            <a:tailEnd/>
          </a:ln>
        </p:spPr>
      </p:pic>
      <p:sp>
        <p:nvSpPr>
          <p:cNvPr id="3" name="Rounded Rectangle 2"/>
          <p:cNvSpPr/>
          <p:nvPr/>
        </p:nvSpPr>
        <p:spPr>
          <a:xfrm>
            <a:off x="2438400" y="5715000"/>
            <a:ext cx="990600" cy="152400"/>
          </a:xfrm>
          <a:prstGeom prst="round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cstate="print"/>
          <a:srcRect t="15420" r="55556" b="24954"/>
          <a:stretch>
            <a:fillRect/>
          </a:stretch>
        </p:blipFill>
        <p:spPr bwMode="auto">
          <a:xfrm>
            <a:off x="304800" y="1524000"/>
            <a:ext cx="8089605" cy="4419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cstate="print"/>
          <a:srcRect t="15452" r="52778" b="24946"/>
          <a:stretch>
            <a:fillRect/>
          </a:stretch>
        </p:blipFill>
        <p:spPr bwMode="auto">
          <a:xfrm>
            <a:off x="228600" y="1676400"/>
            <a:ext cx="8437981" cy="4114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rcRect t="12399" r="66811" b="5439"/>
          <a:stretch>
            <a:fillRect/>
          </a:stretch>
        </p:blipFill>
        <p:spPr bwMode="auto">
          <a:xfrm>
            <a:off x="533400" y="685800"/>
            <a:ext cx="8082607" cy="562737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1297" r="46824" b="11715"/>
          <a:stretch>
            <a:fillRect/>
          </a:stretch>
        </p:blipFill>
        <p:spPr bwMode="auto">
          <a:xfrm>
            <a:off x="228600" y="685800"/>
            <a:ext cx="8686800" cy="58674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15556" r="64886" b="4444"/>
          <a:stretch>
            <a:fillRect/>
          </a:stretch>
        </p:blipFill>
        <p:spPr bwMode="auto">
          <a:xfrm>
            <a:off x="609600" y="762000"/>
            <a:ext cx="7848600" cy="5486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22222" r="46818" b="7778"/>
          <a:stretch>
            <a:fillRect/>
          </a:stretch>
        </p:blipFill>
        <p:spPr bwMode="auto">
          <a:xfrm>
            <a:off x="152400" y="1524000"/>
            <a:ext cx="8610600" cy="4800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t="22222" r="63864" b="6667"/>
          <a:stretch>
            <a:fillRect/>
          </a:stretch>
        </p:blipFill>
        <p:spPr bwMode="auto">
          <a:xfrm>
            <a:off x="228600" y="838200"/>
            <a:ext cx="8582025" cy="5181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941</Words>
  <Application>Microsoft Office PowerPoint</Application>
  <PresentationFormat>On-screen Show (4:3)</PresentationFormat>
  <Paragraphs>65</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dmusgrove</dc:creator>
  <cp:lastModifiedBy>cscseminar</cp:lastModifiedBy>
  <cp:revision>37</cp:revision>
  <cp:lastPrinted>2016-04-27T15:33:02Z</cp:lastPrinted>
  <dcterms:created xsi:type="dcterms:W3CDTF">2016-03-08T22:48:54Z</dcterms:created>
  <dcterms:modified xsi:type="dcterms:W3CDTF">2016-06-28T18:04:38Z</dcterms:modified>
</cp:coreProperties>
</file>