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81" autoAdjust="0"/>
    <p:restoredTop sz="95581" autoAdjust="0"/>
  </p:normalViewPr>
  <p:slideViewPr>
    <p:cSldViewPr snapToGrid="0">
      <p:cViewPr varScale="1">
        <p:scale>
          <a:sx n="18" d="100"/>
          <a:sy n="18" d="100"/>
        </p:scale>
        <p:origin x="1066" y="10"/>
      </p:cViewPr>
      <p:guideLst>
        <p:guide orient="horz" pos="4836"/>
        <p:guide orient="horz" pos="20196"/>
        <p:guide orient="horz" pos="214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smtClean="0">
                <a:solidFill>
                  <a:schemeClr val="bg1"/>
                </a:solidFill>
              </a:rPr>
              <a:t>www.postersession.com</a:t>
            </a:r>
            <a:endParaRPr lang="en-US" sz="16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5000">
              <a:srgbClr val="00205B"/>
            </a:gs>
          </a:gsLst>
          <a:lin ang="4800000" scaled="0"/>
        </a:gradFill>
        <a:effectLst/>
      </p:bgPr>
    </p:bg>
    <p:spTree>
      <p:nvGrpSpPr>
        <p:cNvPr id="1" name=""/>
        <p:cNvGrpSpPr/>
        <p:nvPr/>
      </p:nvGrpSpPr>
      <p:grpSpPr>
        <a:xfrm>
          <a:off x="0" y="0"/>
          <a:ext cx="0" cy="0"/>
          <a:chOff x="0" y="0"/>
          <a:chExt cx="0" cy="0"/>
        </a:xfrm>
      </p:grpSpPr>
      <p:sp>
        <p:nvSpPr>
          <p:cNvPr id="32" name="AutoShape 4" title="Column Design Element"/>
          <p:cNvSpPr>
            <a:spLocks noChangeArrowheads="1"/>
          </p:cNvSpPr>
          <p:nvPr/>
        </p:nvSpPr>
        <p:spPr bwMode="auto">
          <a:xfrm>
            <a:off x="32850762"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086" name="Text Box 38"/>
          <p:cNvSpPr txBox="1">
            <a:spLocks noChangeArrowheads="1"/>
          </p:cNvSpPr>
          <p:nvPr/>
        </p:nvSpPr>
        <p:spPr bwMode="auto">
          <a:xfrm>
            <a:off x="33408938" y="26231850"/>
            <a:ext cx="9186862"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a:latin typeface="Century Gothic"/>
              <a:cs typeface="Century Gothic"/>
            </a:endParaRPr>
          </a:p>
          <a:p>
            <a:pPr marL="342900" indent="-342900" algn="l" defTabSz="612775" eaLnBrk="0" hangingPunct="0">
              <a:lnSpc>
                <a:spcPct val="95000"/>
              </a:lnSpc>
              <a:buFontTx/>
              <a:buAutoNum type="arabicPeriod"/>
            </a:pPr>
            <a:r>
              <a:rPr lang="en-US" sz="2800" b="1">
                <a:latin typeface="Century Gothic"/>
                <a:cs typeface="Century Gothic"/>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a:latin typeface="Century Gothic"/>
                <a:cs typeface="Century Gothic"/>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Century Gothic"/>
                <a:cs typeface="Century Gothic"/>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a:latin typeface="Century Gothic"/>
                <a:cs typeface="Century Gothic"/>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a:latin typeface="Century Gothic"/>
              <a:cs typeface="Century Gothic"/>
            </a:endParaRPr>
          </a:p>
        </p:txBody>
      </p:sp>
      <p:sp>
        <p:nvSpPr>
          <p:cNvPr id="2075" name="Text Box 27"/>
          <p:cNvSpPr txBox="1">
            <a:spLocks noChangeArrowheads="1"/>
          </p:cNvSpPr>
          <p:nvPr/>
        </p:nvSpPr>
        <p:spPr bwMode="auto">
          <a:xfrm>
            <a:off x="33670875" y="251460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a:latin typeface="Century Gothic"/>
                <a:cs typeface="Century Gothic"/>
              </a:rPr>
              <a:t>Bibliography</a:t>
            </a:r>
          </a:p>
        </p:txBody>
      </p:sp>
      <p:sp>
        <p:nvSpPr>
          <p:cNvPr id="2088" name="Text Box 40"/>
          <p:cNvSpPr txBox="1">
            <a:spLocks noChangeArrowheads="1"/>
          </p:cNvSpPr>
          <p:nvPr/>
        </p:nvSpPr>
        <p:spPr bwMode="auto">
          <a:xfrm>
            <a:off x="33172400" y="8958263"/>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a:latin typeface="Century Gothic"/>
              <a:cs typeface="Century Gothic"/>
            </a:endParaRPr>
          </a:p>
          <a:p>
            <a:pPr algn="l" defTabSz="612775" eaLnBrk="0" hangingPunct="0">
              <a:lnSpc>
                <a:spcPct val="95000"/>
              </a:lnSpc>
            </a:pPr>
            <a:r>
              <a:rPr lang="en-US" sz="28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Century Gothic"/>
              <a:cs typeface="Century Gothic"/>
            </a:endParaRPr>
          </a:p>
          <a:p>
            <a:pPr algn="l" defTabSz="612775" eaLnBrk="0" hangingPunct="0">
              <a:lnSpc>
                <a:spcPct val="95000"/>
              </a:lnSpc>
            </a:pPr>
            <a:endParaRPr lang="en-US" sz="2000">
              <a:latin typeface="Century Gothic"/>
              <a:cs typeface="Century Gothic"/>
            </a:endParaRPr>
          </a:p>
        </p:txBody>
      </p:sp>
      <p:cxnSp>
        <p:nvCxnSpPr>
          <p:cNvPr id="36" name="Straight Connector 35" title="Red Underline"/>
          <p:cNvCxnSpPr/>
          <p:nvPr/>
        </p:nvCxnSpPr>
        <p:spPr>
          <a:xfrm>
            <a:off x="35103764" y="8226870"/>
            <a:ext cx="6150175"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059" name="Text Box 11"/>
          <p:cNvSpPr txBox="1">
            <a:spLocks noChangeArrowheads="1"/>
          </p:cNvSpPr>
          <p:nvPr/>
        </p:nvSpPr>
        <p:spPr bwMode="auto">
          <a:xfrm>
            <a:off x="33223200" y="6559550"/>
            <a:ext cx="9829800" cy="1403350"/>
          </a:xfrm>
          <a:prstGeom prst="rect">
            <a:avLst/>
          </a:prstGeom>
          <a:noFill/>
          <a:ln w="9525">
            <a:noFill/>
            <a:miter lim="800000"/>
            <a:headEnd/>
            <a:tailEnd/>
          </a:ln>
          <a:effectLst/>
        </p:spPr>
        <p:txBody>
          <a:bodyPr>
            <a:spAutoFit/>
          </a:bodyPr>
          <a:lstStyle/>
          <a:p>
            <a:pPr defTabSz="4389438">
              <a:spcBef>
                <a:spcPct val="50000"/>
              </a:spcBef>
            </a:pPr>
            <a:r>
              <a:rPr lang="en-US" b="1">
                <a:latin typeface="Century Gothic"/>
                <a:cs typeface="Century Gothic"/>
              </a:rPr>
              <a:t>Conclusions</a:t>
            </a:r>
          </a:p>
        </p:txBody>
      </p:sp>
      <p:sp>
        <p:nvSpPr>
          <p:cNvPr id="31" name="AutoShape 4" title="Column Design Element"/>
          <p:cNvSpPr>
            <a:spLocks noChangeArrowheads="1"/>
          </p:cNvSpPr>
          <p:nvPr/>
        </p:nvSpPr>
        <p:spPr bwMode="auto">
          <a:xfrm>
            <a:off x="22076396"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074" name="AutoShape 26" title="Figure #2"/>
          <p:cNvSpPr>
            <a:spLocks noChangeArrowheads="1"/>
          </p:cNvSpPr>
          <p:nvPr/>
        </p:nvSpPr>
        <p:spPr bwMode="auto">
          <a:xfrm>
            <a:off x="23055263" y="227076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3" name="Text Box 25"/>
          <p:cNvSpPr txBox="1">
            <a:spLocks noChangeArrowheads="1"/>
          </p:cNvSpPr>
          <p:nvPr/>
        </p:nvSpPr>
        <p:spPr bwMode="auto">
          <a:xfrm>
            <a:off x="23247350" y="20726400"/>
            <a:ext cx="8305800" cy="1082675"/>
          </a:xfrm>
          <a:prstGeom prst="rect">
            <a:avLst/>
          </a:prstGeom>
          <a:noFill/>
          <a:ln w="9525">
            <a:noFill/>
            <a:miter lim="800000"/>
            <a:headEnd/>
            <a:tailEnd/>
          </a:ln>
          <a:effectLst/>
        </p:spPr>
        <p:txBody>
          <a:bodyPr>
            <a:spAutoFit/>
          </a:bodyPr>
          <a:lstStyle/>
          <a:p>
            <a:pPr defTabSz="4389438">
              <a:spcBef>
                <a:spcPct val="50000"/>
              </a:spcBef>
            </a:pPr>
            <a:r>
              <a:rPr lang="en-US" sz="6500" b="1" i="1" dirty="0">
                <a:latin typeface="Century Gothic"/>
                <a:cs typeface="Century Gothic"/>
              </a:rPr>
              <a:t>Figure #2</a:t>
            </a:r>
          </a:p>
        </p:txBody>
      </p:sp>
      <p:sp>
        <p:nvSpPr>
          <p:cNvPr id="2087" name="Text Box 39"/>
          <p:cNvSpPr txBox="1">
            <a:spLocks noChangeArrowheads="1"/>
          </p:cNvSpPr>
          <p:nvPr/>
        </p:nvSpPr>
        <p:spPr bwMode="auto">
          <a:xfrm>
            <a:off x="22390100" y="8915400"/>
            <a:ext cx="9766300" cy="88836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Century Gothic"/>
              <a:cs typeface="Century Gothic"/>
            </a:endParaRPr>
          </a:p>
          <a:p>
            <a:pPr algn="l" defTabSz="612775" eaLnBrk="0" hangingPunct="0">
              <a:lnSpc>
                <a:spcPct val="95000"/>
              </a:lnSpc>
            </a:pPr>
            <a:r>
              <a:rPr lang="en-US" sz="28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Century Gothic"/>
              <a:cs typeface="Century Gothic"/>
            </a:endParaRPr>
          </a:p>
          <a:p>
            <a:pPr algn="l" defTabSz="612775" eaLnBrk="0" hangingPunct="0">
              <a:lnSpc>
                <a:spcPct val="95000"/>
              </a:lnSpc>
            </a:pPr>
            <a:endParaRPr lang="en-US" sz="2000" dirty="0">
              <a:latin typeface="Century Gothic"/>
              <a:cs typeface="Century Gothic"/>
            </a:endParaRPr>
          </a:p>
        </p:txBody>
      </p:sp>
      <p:cxnSp>
        <p:nvCxnSpPr>
          <p:cNvPr id="35" name="Straight Connector 34" title="Red Underline"/>
          <p:cNvCxnSpPr/>
          <p:nvPr/>
        </p:nvCxnSpPr>
        <p:spPr>
          <a:xfrm>
            <a:off x="25517447" y="8226870"/>
            <a:ext cx="3487308"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091" name="Text Box 43"/>
          <p:cNvSpPr txBox="1">
            <a:spLocks noChangeArrowheads="1"/>
          </p:cNvSpPr>
          <p:nvPr/>
        </p:nvSpPr>
        <p:spPr bwMode="auto">
          <a:xfrm>
            <a:off x="22326600" y="6564313"/>
            <a:ext cx="9829800" cy="1403350"/>
          </a:xfrm>
          <a:prstGeom prst="rect">
            <a:avLst/>
          </a:prstGeom>
          <a:noFill/>
          <a:ln w="9525">
            <a:noFill/>
            <a:miter lim="800000"/>
            <a:headEnd/>
            <a:tailEnd/>
          </a:ln>
          <a:effectLst/>
        </p:spPr>
        <p:txBody>
          <a:bodyPr>
            <a:spAutoFit/>
          </a:bodyPr>
          <a:lstStyle/>
          <a:p>
            <a:pPr defTabSz="4389438">
              <a:spcBef>
                <a:spcPct val="50000"/>
              </a:spcBef>
            </a:pPr>
            <a:r>
              <a:rPr lang="en-US" b="1">
                <a:latin typeface="Century Gothic"/>
                <a:cs typeface="Century Gothic"/>
              </a:rPr>
              <a:t>Results</a:t>
            </a:r>
          </a:p>
        </p:txBody>
      </p:sp>
      <p:sp>
        <p:nvSpPr>
          <p:cNvPr id="29" name="AutoShape 4" title="Column Design Element"/>
          <p:cNvSpPr>
            <a:spLocks noChangeArrowheads="1"/>
          </p:cNvSpPr>
          <p:nvPr/>
        </p:nvSpPr>
        <p:spPr bwMode="auto">
          <a:xfrm>
            <a:off x="11342998"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cxnSp>
        <p:nvCxnSpPr>
          <p:cNvPr id="34" name="Straight Connector 33" title="Red Underline"/>
          <p:cNvCxnSpPr/>
          <p:nvPr/>
        </p:nvCxnSpPr>
        <p:spPr>
          <a:xfrm>
            <a:off x="14169542" y="8226870"/>
            <a:ext cx="4675355"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058" name="Text Box 10"/>
          <p:cNvSpPr txBox="1">
            <a:spLocks noChangeArrowheads="1"/>
          </p:cNvSpPr>
          <p:nvPr/>
        </p:nvSpPr>
        <p:spPr bwMode="auto">
          <a:xfrm>
            <a:off x="115824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latin typeface="Century Gothic"/>
                <a:cs typeface="Century Gothic"/>
              </a:rPr>
              <a:t>Methods</a:t>
            </a:r>
          </a:p>
        </p:txBody>
      </p:sp>
      <p:sp>
        <p:nvSpPr>
          <p:cNvPr id="23" name="AutoShape 4" title="Column Design Element"/>
          <p:cNvSpPr>
            <a:spLocks noChangeArrowheads="1"/>
          </p:cNvSpPr>
          <p:nvPr/>
        </p:nvSpPr>
        <p:spPr bwMode="auto">
          <a:xfrm>
            <a:off x="609600" y="6096000"/>
            <a:ext cx="10363200" cy="25984200"/>
          </a:xfrm>
          <a:prstGeom prst="roundRect">
            <a:avLst>
              <a:gd name="adj" fmla="val 3442"/>
            </a:avLst>
          </a:prstGeom>
          <a:solidFill>
            <a:schemeClr val="bg1"/>
          </a:solidFill>
          <a:ln w="9525">
            <a:no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901700" y="8920654"/>
            <a:ext cx="9779000" cy="27521865"/>
          </a:xfrm>
          <a:prstGeom prst="rect">
            <a:avLst/>
          </a:prstGeom>
          <a:noFill/>
          <a:ln w="9525">
            <a:noFill/>
            <a:miter lim="800000"/>
            <a:headEnd/>
            <a:tailEnd/>
          </a:ln>
          <a:effectLst/>
        </p:spPr>
        <p:txBody>
          <a:bodyPr>
            <a:spAutoFit/>
          </a:bodyPr>
          <a:lstStyle/>
          <a:p>
            <a:pPr algn="l" defTabSz="4389438" eaLnBrk="0" hangingPunct="0">
              <a:lnSpc>
                <a:spcPct val="95000"/>
              </a:lnSpc>
            </a:pPr>
            <a:r>
              <a:rPr lang="en-US" sz="2800" dirty="0">
                <a:latin typeface="Century Gothic"/>
                <a:cs typeface="Century Gothic"/>
              </a:rPr>
              <a:t>We hope you find this template useful! This one is set up to yield a 48x36” (4x3’) horizontal poster.</a:t>
            </a: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We’ve put in the headings we </a:t>
            </a:r>
            <a:r>
              <a:rPr lang="en-US" sz="2800" dirty="0" smtClean="0">
                <a:latin typeface="Century Gothic"/>
                <a:cs typeface="Century Gothic"/>
              </a:rPr>
              <a:t>usually see </a:t>
            </a:r>
            <a:r>
              <a:rPr lang="en-US" sz="2800" dirty="0">
                <a:latin typeface="Century Gothic"/>
                <a:cs typeface="Century Gothic"/>
              </a:rPr>
              <a:t>in these posters, you can copy and paste and change to your </a:t>
            </a:r>
            <a:r>
              <a:rPr lang="en-US" sz="2800" dirty="0" smtClean="0">
                <a:latin typeface="Century Gothic"/>
                <a:cs typeface="Century Gothic"/>
              </a:rPr>
              <a:t>heart’s </a:t>
            </a:r>
            <a:r>
              <a:rPr lang="en-US" sz="2800" dirty="0">
                <a:latin typeface="Century Gothic"/>
                <a:cs typeface="Century Gothic"/>
              </a:rPr>
              <a:t>content! We suggest you </a:t>
            </a:r>
            <a:r>
              <a:rPr lang="en-US" sz="2800" dirty="0" smtClean="0">
                <a:latin typeface="Century Gothic"/>
                <a:cs typeface="Century Gothic"/>
              </a:rPr>
              <a:t>use black </a:t>
            </a:r>
            <a:r>
              <a:rPr lang="en-US" sz="2800" dirty="0">
                <a:latin typeface="Century Gothic"/>
                <a:cs typeface="Century Gothic"/>
              </a:rPr>
              <a:t>text against a light background so that it is easy to read. Background color can be changed in </a:t>
            </a:r>
            <a:r>
              <a:rPr lang="en-US" sz="2800" dirty="0" smtClean="0">
                <a:latin typeface="Century Gothic"/>
                <a:cs typeface="Century Gothic"/>
              </a:rPr>
              <a:t>the design tab, background drop </a:t>
            </a:r>
            <a:r>
              <a:rPr lang="en-US" sz="2800" dirty="0">
                <a:latin typeface="Century Gothic"/>
                <a:cs typeface="Century Gothic"/>
              </a:rPr>
              <a:t>down menu.</a:t>
            </a: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The boxes around the text will automatically fit the text you type, and if you click on the </a:t>
            </a:r>
            <a:r>
              <a:rPr lang="en-US" sz="2800" dirty="0" smtClean="0">
                <a:latin typeface="Century Gothic"/>
                <a:cs typeface="Century Gothic"/>
              </a:rPr>
              <a:t>text box, </a:t>
            </a:r>
            <a:r>
              <a:rPr lang="en-US" sz="2800" dirty="0">
                <a:latin typeface="Century Gothic"/>
                <a:cs typeface="Century Gothic"/>
              </a:rPr>
              <a:t>you can use the little handles that appear to stretch or squeeze the text boxes to whatever size you want. If you need just a little more room for your type, </a:t>
            </a:r>
            <a:r>
              <a:rPr lang="en-US" sz="2800" dirty="0" smtClean="0">
                <a:latin typeface="Century Gothic"/>
                <a:cs typeface="Century Gothic"/>
              </a:rPr>
              <a:t>change the line </a:t>
            </a:r>
            <a:r>
              <a:rPr lang="en-US" sz="2800" dirty="0">
                <a:latin typeface="Century Gothic"/>
                <a:cs typeface="Century Gothic"/>
              </a:rPr>
              <a:t>spacing </a:t>
            </a:r>
            <a:r>
              <a:rPr lang="en-US" sz="2800" dirty="0" smtClean="0">
                <a:latin typeface="Century Gothic"/>
                <a:cs typeface="Century Gothic"/>
              </a:rPr>
              <a:t>to a multiple of .90 </a:t>
            </a:r>
            <a:r>
              <a:rPr lang="en-US" sz="2800" dirty="0">
                <a:latin typeface="Century Gothic"/>
                <a:cs typeface="Century Gothic"/>
              </a:rPr>
              <a:t>or even </a:t>
            </a:r>
            <a:r>
              <a:rPr lang="en-US" sz="2800" dirty="0" smtClean="0">
                <a:latin typeface="Century Gothic"/>
                <a:cs typeface="Century Gothic"/>
              </a:rPr>
              <a:t>.85 in home &gt;paragraph &gt;line spacing. The type in your poster’s text boxes should be at least 24 point. </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a:t>
            </a:r>
            <a:r>
              <a:rPr lang="en-US" sz="2800" dirty="0" smtClean="0">
                <a:latin typeface="Century Gothic"/>
                <a:cs typeface="Century Gothic"/>
              </a:rPr>
              <a:t>. </a:t>
            </a:r>
          </a:p>
          <a:p>
            <a:pPr algn="l" defTabSz="4389438" eaLnBrk="0" hangingPunct="0">
              <a:lnSpc>
                <a:spcPct val="95000"/>
              </a:lnSpc>
            </a:pPr>
            <a:endParaRPr lang="en-US" sz="2800" dirty="0" smtClean="0">
              <a:latin typeface="Century Gothic"/>
              <a:cs typeface="Century Gothic"/>
            </a:endParaRPr>
          </a:p>
          <a:p>
            <a:pPr algn="l" defTabSz="4389438" eaLnBrk="0" hangingPunct="0">
              <a:lnSpc>
                <a:spcPct val="95000"/>
              </a:lnSpc>
            </a:pPr>
            <a:r>
              <a:rPr lang="en-US" sz="2800" dirty="0" smtClean="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How to bring things in from Excel® and Word®</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Excel</a:t>
            </a:r>
            <a:r>
              <a:rPr lang="en-US" sz="2800" dirty="0">
                <a:latin typeface="Century Gothic"/>
                <a:cs typeface="Century Gothic"/>
              </a:rPr>
              <a:t>- select the chart, </a:t>
            </a:r>
            <a:r>
              <a:rPr lang="en-US" sz="2800" dirty="0" smtClean="0">
                <a:latin typeface="Century Gothic"/>
                <a:cs typeface="Century Gothic"/>
              </a:rPr>
              <a:t>then copy (</a:t>
            </a:r>
            <a:r>
              <a:rPr lang="en-US" sz="2800" dirty="0" err="1" smtClean="0">
                <a:latin typeface="Century Gothic"/>
                <a:cs typeface="Century Gothic"/>
              </a:rPr>
              <a:t>ctl+C</a:t>
            </a:r>
            <a:r>
              <a:rPr lang="en-US" sz="2800" dirty="0" smtClean="0">
                <a:latin typeface="Century Gothic"/>
                <a:cs typeface="Century Gothic"/>
              </a:rPr>
              <a:t>), and paste (</a:t>
            </a:r>
            <a:r>
              <a:rPr lang="en-US" sz="2800" dirty="0" err="1" smtClean="0">
                <a:latin typeface="Century Gothic"/>
                <a:cs typeface="Century Gothic"/>
              </a:rPr>
              <a:t>ctl+V</a:t>
            </a:r>
            <a:r>
              <a:rPr lang="en-US" sz="2800" dirty="0" smtClean="0">
                <a:latin typeface="Century Gothic"/>
                <a:cs typeface="Century Gothic"/>
              </a:rPr>
              <a:t>) into </a:t>
            </a:r>
            <a:r>
              <a:rPr lang="en-US" sz="2800" dirty="0">
                <a:latin typeface="Century Gothic"/>
                <a:cs typeface="Century Gothic"/>
              </a:rPr>
              <a:t>PowerPoint®. The chart can then be stretched to fit </a:t>
            </a:r>
            <a:r>
              <a:rPr lang="en-US" sz="2800" dirty="0" smtClean="0">
                <a:latin typeface="Century Gothic"/>
                <a:cs typeface="Century Gothic"/>
              </a:rPr>
              <a:t>or edited as required. </a:t>
            </a:r>
            <a:r>
              <a:rPr lang="en-US" sz="2800" b="1" i="1" u="sng" dirty="0">
                <a:latin typeface="Century Gothic"/>
                <a:cs typeface="Century Gothic"/>
              </a:rPr>
              <a:t>Watch out</a:t>
            </a:r>
            <a:r>
              <a:rPr lang="en-US" sz="28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a:t>
            </a:r>
            <a:r>
              <a:rPr lang="en-US" sz="2800" dirty="0" smtClean="0">
                <a:latin typeface="Century Gothic"/>
                <a:cs typeface="Century Gothic"/>
              </a:rPr>
              <a:t>characters, we always have that installed.</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Word</a:t>
            </a:r>
            <a:r>
              <a:rPr lang="en-US" sz="2800" dirty="0">
                <a:latin typeface="Century Gothic"/>
                <a:cs typeface="Century Gothic"/>
              </a:rPr>
              <a:t>- select the text to be brought into PowerPoint, </a:t>
            </a:r>
            <a:r>
              <a:rPr lang="en-US" sz="2800" dirty="0" smtClean="0">
                <a:latin typeface="Century Gothic"/>
                <a:cs typeface="Century Gothic"/>
              </a:rPr>
              <a:t>copy</a:t>
            </a:r>
            <a:r>
              <a:rPr lang="en-US" sz="2800" dirty="0">
                <a:latin typeface="Century Gothic"/>
                <a:cs typeface="Century Gothic"/>
              </a:rPr>
              <a:t>, then </a:t>
            </a:r>
            <a:r>
              <a:rPr lang="en-US" sz="2800" dirty="0" smtClean="0">
                <a:latin typeface="Century Gothic"/>
                <a:cs typeface="Century Gothic"/>
              </a:rPr>
              <a:t>paste </a:t>
            </a:r>
            <a:r>
              <a:rPr lang="en-US" sz="2800" dirty="0">
                <a:latin typeface="Century Gothic"/>
                <a:cs typeface="Century Gothic"/>
              </a:rPr>
              <a:t>the text into a new or existing text block. This text is editable. You can change the size, color, etc. in </a:t>
            </a:r>
            <a:r>
              <a:rPr lang="en-US" sz="2800" dirty="0" smtClean="0">
                <a:latin typeface="Century Gothic"/>
                <a:cs typeface="Century Gothic"/>
              </a:rPr>
              <a:t>home &gt;font. </a:t>
            </a:r>
            <a:r>
              <a:rPr lang="en-US" sz="2800" dirty="0">
                <a:latin typeface="Century Gothic"/>
                <a:cs typeface="Century Gothic"/>
              </a:rPr>
              <a:t>We suggest you not put shadows on smaller text. Stick with Arial and Times New Roman fonts so your collaborators will have them</a:t>
            </a:r>
            <a:r>
              <a:rPr lang="en-US" sz="2800" dirty="0" smtClean="0">
                <a:latin typeface="Century Gothic"/>
                <a:cs typeface="Century Gothic"/>
              </a:rPr>
              <a:t>. </a:t>
            </a: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smtClean="0">
                <a:latin typeface="Century Gothic"/>
                <a:cs typeface="Century Gothic"/>
              </a:rPr>
              <a:t>Tables</a:t>
            </a:r>
            <a:r>
              <a:rPr lang="en-US" sz="2800" dirty="0" smtClean="0">
                <a:latin typeface="Century Gothic"/>
                <a:cs typeface="Century Gothic"/>
              </a:rPr>
              <a:t> that come in funny can often be fixed by doing paste &gt;special &gt;enhanced metafile.</a:t>
            </a:r>
            <a:endParaRPr lang="en-US" sz="2800" dirty="0">
              <a:latin typeface="Century Gothic"/>
              <a:cs typeface="Century Gothic"/>
            </a:endParaRPr>
          </a:p>
          <a:p>
            <a:pPr algn="l" defTabSz="4389438" eaLnBrk="0" hangingPunct="0">
              <a:lnSpc>
                <a:spcPct val="95000"/>
              </a:lnSpc>
            </a:pPr>
            <a:endParaRPr lang="en-US" sz="2800" b="1" dirty="0">
              <a:latin typeface="Century Gothic"/>
              <a:cs typeface="Century Gothic"/>
            </a:endParaRPr>
          </a:p>
          <a:p>
            <a:pPr algn="l" defTabSz="4389438" eaLnBrk="0" hangingPunct="0">
              <a:lnSpc>
                <a:spcPct val="95000"/>
              </a:lnSpc>
            </a:pPr>
            <a:r>
              <a:rPr lang="en-US" sz="2800" b="1" dirty="0" smtClean="0">
                <a:latin typeface="Century Gothic"/>
                <a:cs typeface="Century Gothic"/>
              </a:rPr>
              <a:t>Photos</a:t>
            </a:r>
            <a:endParaRPr lang="en-US" sz="2800" dirty="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dirty="0">
                <a:latin typeface="Century Gothic"/>
                <a:cs typeface="Century Gothic"/>
              </a:rPr>
              <a:t>We need images to be 72 to 100 dpi in their </a:t>
            </a:r>
            <a:r>
              <a:rPr lang="en-US" sz="2800" u="sng" dirty="0">
                <a:latin typeface="Century Gothic"/>
                <a:cs typeface="Century Gothic"/>
              </a:rPr>
              <a:t>final size</a:t>
            </a:r>
            <a:r>
              <a:rPr lang="en-US" sz="2800" dirty="0">
                <a:latin typeface="Century Gothic"/>
                <a:cs typeface="Century Gothic"/>
              </a:rPr>
              <a:t>, </a:t>
            </a:r>
            <a:r>
              <a:rPr lang="en-US" sz="2800" dirty="0" smtClean="0">
                <a:latin typeface="Century Gothic"/>
                <a:cs typeface="Century Gothic"/>
              </a:rPr>
              <a:t>a rough rule </a:t>
            </a:r>
            <a:r>
              <a:rPr lang="en-US" sz="2800" dirty="0">
                <a:latin typeface="Century Gothic"/>
                <a:cs typeface="Century Gothic"/>
              </a:rPr>
              <a:t>of </a:t>
            </a:r>
            <a:r>
              <a:rPr lang="en-US" sz="2800" dirty="0" smtClean="0">
                <a:latin typeface="Century Gothic"/>
                <a:cs typeface="Century Gothic"/>
              </a:rPr>
              <a:t>thumb that a  500 kb jpg (2 megapixel) image file can go up to 12x16” on your poster. Do insert &gt;from file to import them.</a:t>
            </a:r>
          </a:p>
          <a:p>
            <a:pPr algn="l" defTabSz="4389438" eaLnBrk="0" hangingPunct="0">
              <a:lnSpc>
                <a:spcPct val="95000"/>
              </a:lnSpc>
            </a:pPr>
            <a:endParaRPr lang="en-US" sz="2800" b="1" dirty="0" smtClean="0">
              <a:latin typeface="Century Gothic"/>
              <a:cs typeface="Century Gothic"/>
            </a:endParaRPr>
          </a:p>
          <a:p>
            <a:pPr algn="l" defTabSz="4389438" eaLnBrk="0" hangingPunct="0">
              <a:lnSpc>
                <a:spcPct val="95000"/>
              </a:lnSpc>
            </a:pPr>
            <a:r>
              <a:rPr lang="en-US" sz="2800" b="1" dirty="0" smtClean="0">
                <a:latin typeface="Century Gothic"/>
                <a:cs typeface="Century Gothic"/>
              </a:rPr>
              <a:t>Preview</a:t>
            </a:r>
            <a:r>
              <a:rPr lang="en-US" sz="2800" b="1" dirty="0">
                <a:latin typeface="Century Gothic"/>
                <a:cs typeface="Century Gothic"/>
              </a:rPr>
              <a:t>: </a:t>
            </a:r>
            <a:r>
              <a:rPr lang="en-US" sz="2800" dirty="0">
                <a:latin typeface="Century Gothic"/>
                <a:cs typeface="Century Gothic"/>
              </a:rPr>
              <a:t>To see your in poster in actual </a:t>
            </a:r>
            <a:r>
              <a:rPr lang="en-US" sz="2800" dirty="0" smtClean="0">
                <a:latin typeface="Century Gothic"/>
                <a:cs typeface="Century Gothic"/>
              </a:rPr>
              <a:t>size</a:t>
            </a:r>
            <a:r>
              <a:rPr lang="en-US" sz="2800" dirty="0">
                <a:latin typeface="Century Gothic"/>
                <a:cs typeface="Century Gothic"/>
              </a:rPr>
              <a:t>, go to view-zoom-100%. It’s important to walk through your </a:t>
            </a:r>
            <a:r>
              <a:rPr lang="en-US" sz="2800" dirty="0" smtClean="0">
                <a:latin typeface="Century Gothic"/>
                <a:cs typeface="Century Gothic"/>
              </a:rPr>
              <a:t>poster </a:t>
            </a:r>
            <a:r>
              <a:rPr lang="en-US" sz="2800" dirty="0">
                <a:latin typeface="Century Gothic"/>
                <a:cs typeface="Century Gothic"/>
              </a:rPr>
              <a:t>viewing it at </a:t>
            </a:r>
            <a:r>
              <a:rPr lang="en-US" sz="2800" dirty="0" smtClean="0">
                <a:latin typeface="Century Gothic"/>
                <a:cs typeface="Century Gothic"/>
              </a:rPr>
              <a:t>full size to </a:t>
            </a:r>
            <a:r>
              <a:rPr lang="en-US" sz="2800" dirty="0">
                <a:latin typeface="Century Gothic"/>
                <a:cs typeface="Century Gothic"/>
              </a:rPr>
              <a:t>be sure it’s going to look OK.</a:t>
            </a:r>
            <a:endParaRPr lang="en-US" sz="2800" dirty="0" smtClean="0">
              <a:latin typeface="Century Gothic"/>
              <a:cs typeface="Century Gothic"/>
            </a:endParaRPr>
          </a:p>
          <a:p>
            <a:pPr algn="l" defTabSz="4389438" eaLnBrk="0" hangingPunct="0">
              <a:lnSpc>
                <a:spcPct val="95000"/>
              </a:lnSpc>
            </a:pPr>
            <a:endParaRPr lang="en-US" sz="2800" dirty="0">
              <a:latin typeface="Century Gothic"/>
              <a:cs typeface="Century Gothic"/>
            </a:endParaRPr>
          </a:p>
          <a:p>
            <a:pPr algn="l" defTabSz="4389438" eaLnBrk="0" hangingPunct="0">
              <a:lnSpc>
                <a:spcPct val="95000"/>
              </a:lnSpc>
            </a:pPr>
            <a:r>
              <a:rPr lang="en-US" sz="2800" b="1" dirty="0">
                <a:latin typeface="Century Gothic"/>
                <a:cs typeface="Century Gothic"/>
              </a:rPr>
              <a:t>Feedback:</a:t>
            </a:r>
            <a:r>
              <a:rPr lang="en-US" sz="2800" dirty="0">
                <a:latin typeface="Century Gothic"/>
                <a:cs typeface="Century Gothic"/>
              </a:rPr>
              <a:t> If you have comments about how this template worked for you, email to sales@megaprint.com. </a:t>
            </a:r>
            <a:r>
              <a:rPr lang="en-US" sz="2800" dirty="0" smtClean="0">
                <a:latin typeface="Century Gothic"/>
                <a:cs typeface="Century Gothic"/>
              </a:rPr>
              <a:t>We </a:t>
            </a:r>
            <a:r>
              <a:rPr lang="en-US" sz="2800" dirty="0">
                <a:latin typeface="Century Gothic"/>
                <a:cs typeface="Century Gothic"/>
              </a:rPr>
              <a:t>listen! Call us at 800-590-7850 if we can help in any way.</a:t>
            </a:r>
            <a:endParaRPr lang="en-US" sz="2800" b="1" dirty="0">
              <a:latin typeface="Century Gothic"/>
              <a:cs typeface="Century Gothic"/>
            </a:endParaRPr>
          </a:p>
        </p:txBody>
      </p:sp>
      <p:cxnSp>
        <p:nvCxnSpPr>
          <p:cNvPr id="33" name="Straight Connector 32" title="Red Underline"/>
          <p:cNvCxnSpPr/>
          <p:nvPr/>
        </p:nvCxnSpPr>
        <p:spPr>
          <a:xfrm>
            <a:off x="2575833" y="8226870"/>
            <a:ext cx="6395977" cy="0"/>
          </a:xfrm>
          <a:prstGeom prst="line">
            <a:avLst/>
          </a:prstGeom>
          <a:ln w="1270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2090" name="Text Box 42"/>
          <p:cNvSpPr txBox="1">
            <a:spLocks noChangeArrowheads="1"/>
          </p:cNvSpPr>
          <p:nvPr/>
        </p:nvSpPr>
        <p:spPr bwMode="auto">
          <a:xfrm>
            <a:off x="838200" y="6553200"/>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latin typeface="Century Gothic"/>
                <a:cs typeface="Century Gothic"/>
              </a:rPr>
              <a:t>Introduction</a:t>
            </a:r>
          </a:p>
        </p:txBody>
      </p:sp>
      <p:pic>
        <p:nvPicPr>
          <p:cNvPr id="39" name="Picture 38" descr="USA Logo_Primary_white.png" title="USA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616309" y="1041857"/>
            <a:ext cx="7821095" cy="3997300"/>
          </a:xfrm>
          <a:prstGeom prst="rect">
            <a:avLst/>
          </a:prstGeom>
        </p:spPr>
      </p:pic>
      <p:pic>
        <p:nvPicPr>
          <p:cNvPr id="6" name="Picture 5" descr="USA Logo_Primary_white.png" title="USA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7100" y="1041857"/>
            <a:ext cx="7821095" cy="3997300"/>
          </a:xfrm>
          <a:prstGeom prst="rect">
            <a:avLst/>
          </a:prstGeom>
        </p:spPr>
      </p:pic>
      <p:sp>
        <p:nvSpPr>
          <p:cNvPr id="2062" name="Text Box 14"/>
          <p:cNvSpPr txBox="1">
            <a:spLocks noChangeArrowheads="1"/>
          </p:cNvSpPr>
          <p:nvPr/>
        </p:nvSpPr>
        <p:spPr bwMode="auto">
          <a:xfrm>
            <a:off x="1219200" y="990600"/>
            <a:ext cx="40919400" cy="4040188"/>
          </a:xfrm>
          <a:prstGeom prst="rect">
            <a:avLst/>
          </a:prstGeom>
          <a:noFill/>
          <a:ln w="9525">
            <a:noFill/>
            <a:miter lim="800000"/>
            <a:headEnd/>
            <a:tailEnd/>
          </a:ln>
          <a:effectLst/>
        </p:spPr>
        <p:txBody>
          <a:bodyPr>
            <a:spAutoFit/>
          </a:bodyPr>
          <a:lstStyle/>
          <a:p>
            <a:pPr defTabSz="4389438">
              <a:spcBef>
                <a:spcPct val="50000"/>
              </a:spcBef>
            </a:pPr>
            <a:r>
              <a:rPr lang="en-US" sz="12500" b="1" dirty="0">
                <a:solidFill>
                  <a:srgbClr val="FFFFFF"/>
                </a:solidFill>
                <a:latin typeface="Century Gothic"/>
                <a:cs typeface="Century Gothic"/>
              </a:rPr>
              <a:t>Title of the Research Study</a:t>
            </a:r>
          </a:p>
          <a:p>
            <a:pPr defTabSz="4389438"/>
            <a:r>
              <a:rPr lang="en-US" b="1" dirty="0">
                <a:solidFill>
                  <a:srgbClr val="FFFFFF"/>
                </a:solidFill>
                <a:latin typeface="Century Gothic"/>
                <a:cs typeface="Century Gothic"/>
              </a:rPr>
              <a:t>PEOPLE WHO DID THE STUDY</a:t>
            </a:r>
          </a:p>
          <a:p>
            <a:pPr defTabSz="4389438"/>
            <a:r>
              <a:rPr lang="en-US" sz="4800" b="1" i="1" dirty="0">
                <a:solidFill>
                  <a:srgbClr val="FFFFFF"/>
                </a:solidFill>
                <a:latin typeface="Century Gothic"/>
                <a:cs typeface="Century Gothic"/>
              </a:rPr>
              <a:t>UNIVERSITIES AND/OR  HOSPITALS THEY ARE AFFILIATED WITH</a:t>
            </a:r>
            <a:endParaRPr lang="en-US" dirty="0">
              <a:solidFill>
                <a:srgbClr val="FFFFFF"/>
              </a:solidFill>
              <a:latin typeface="Century Gothic"/>
              <a:cs typeface="Century Gothic"/>
            </a:endParaRPr>
          </a:p>
        </p:txBody>
      </p:sp>
      <p:sp>
        <p:nvSpPr>
          <p:cNvPr id="2" name="Title 1"/>
          <p:cNvSpPr>
            <a:spLocks noGrp="1"/>
          </p:cNvSpPr>
          <p:nvPr>
            <p:ph type="title" idx="4294967295"/>
          </p:nvPr>
        </p:nvSpPr>
        <p:spPr>
          <a:xfrm>
            <a:off x="3017838" y="1752600"/>
            <a:ext cx="37855525" cy="6362700"/>
          </a:xfrm>
          <a:prstGeom prst="rect">
            <a:avLst/>
          </a:prstGeom>
        </p:spPr>
        <p:txBody>
          <a:bodyPr/>
          <a:lstStyle/>
          <a:p>
            <a:r>
              <a:rPr lang="en-US" baseline="0"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1889</TotalTime>
  <Words>615</Words>
  <Application>Microsoft Office PowerPoint</Application>
  <PresentationFormat>Custom</PresentationFormat>
  <Paragraphs>47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Symbol</vt:lpstr>
      <vt:lpstr>Default Design</vt:lpstr>
      <vt:lpstr> </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Bernell Dorrough</cp:lastModifiedBy>
  <cp:revision>66</cp:revision>
  <cp:lastPrinted>2011-03-08T18:07:35Z</cp:lastPrinted>
  <dcterms:created xsi:type="dcterms:W3CDTF">2008-12-04T00:20:37Z</dcterms:created>
  <dcterms:modified xsi:type="dcterms:W3CDTF">2021-05-06T21:59:46Z</dcterms:modified>
  <cp:category>Research Poster</cp:category>
</cp:coreProperties>
</file>